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93" r:id="rId4"/>
    <p:sldId id="343" r:id="rId5"/>
    <p:sldId id="265" r:id="rId6"/>
    <p:sldId id="344" r:id="rId7"/>
    <p:sldId id="346" r:id="rId8"/>
    <p:sldId id="345" r:id="rId9"/>
    <p:sldId id="350" r:id="rId10"/>
    <p:sldId id="348" r:id="rId11"/>
    <p:sldId id="351" r:id="rId12"/>
    <p:sldId id="352" r:id="rId13"/>
    <p:sldId id="353" r:id="rId14"/>
    <p:sldId id="354" r:id="rId15"/>
    <p:sldId id="347" r:id="rId16"/>
    <p:sldId id="349" r:id="rId17"/>
    <p:sldId id="355" r:id="rId18"/>
    <p:sldId id="332" r:id="rId19"/>
    <p:sldId id="358" r:id="rId20"/>
    <p:sldId id="341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CA"/>
    <a:srgbClr val="001285"/>
    <a:srgbClr val="0018A3"/>
    <a:srgbClr val="001FCB"/>
    <a:srgbClr val="FFF9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13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5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87699-1905-8B44-8200-80B744849E59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938B3-E8EB-644A-BD72-9A050B7B0CE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385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692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3D Printing </a:t>
            </a:r>
            <a:r>
              <a:rPr lang="ko-KR" altLang="en-US" dirty="0"/>
              <a:t>팀은 </a:t>
            </a:r>
            <a:r>
              <a:rPr lang="en-US" altLang="ko-KR" dirty="0"/>
              <a:t>Inventor 3D </a:t>
            </a:r>
            <a:r>
              <a:rPr lang="ko-KR" altLang="en-US" dirty="0"/>
              <a:t>모델링 </a:t>
            </a:r>
            <a:r>
              <a:rPr lang="en-US" altLang="ko-KR" dirty="0"/>
              <a:t>tool</a:t>
            </a:r>
            <a:r>
              <a:rPr lang="ko-KR" altLang="en-US" dirty="0"/>
              <a:t>에 대해 공부하고</a:t>
            </a:r>
            <a:r>
              <a:rPr lang="en-US" altLang="ko-KR" dirty="0"/>
              <a:t>, </a:t>
            </a:r>
            <a:r>
              <a:rPr lang="en-US" altLang="ko-KR" dirty="0" err="1"/>
              <a:t>cura</a:t>
            </a:r>
            <a:r>
              <a:rPr lang="en-US" altLang="ko-KR" dirty="0"/>
              <a:t> </a:t>
            </a:r>
            <a:r>
              <a:rPr lang="ko-KR" altLang="en-US" dirty="0" err="1"/>
              <a:t>슬라이서를</a:t>
            </a:r>
            <a:r>
              <a:rPr lang="ko-KR" altLang="en-US" dirty="0"/>
              <a:t> 이용하여 </a:t>
            </a:r>
            <a:r>
              <a:rPr lang="en-US" altLang="ko-KR" dirty="0"/>
              <a:t>3D </a:t>
            </a:r>
            <a:r>
              <a:rPr lang="ko-KR" altLang="en-US" dirty="0"/>
              <a:t>프린터로 출력하는 전 과정을 담당합니다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Circuit Design </a:t>
            </a:r>
            <a:r>
              <a:rPr lang="ko-KR" altLang="en-US" dirty="0"/>
              <a:t>팀과 함께 진행하면서 회로 설계 전 과정을 이해합니다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862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4B63-C27A-AC47-3226-154B0E0E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F345A-C690-F270-454D-9642FB6A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1DE8D-FF11-2EB6-F050-94461A24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1D67D-6B6F-0826-1C37-A2DAA5C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6235-BE96-9094-A94D-0BB23459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029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324C-984B-DFD7-D356-B1634C93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42D7D-C659-575E-662D-EFCF666D5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A3E6-9C5D-8C7C-C0DC-250767FA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7523-A1E2-6CBC-5E3A-6D011C57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83E8-7AD4-187F-98F8-47DD8A55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BB9D6-D97D-B753-899B-DFBEF2E4E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E2DBF-8AC9-F6C5-0EC7-4B4FB1657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C432-0559-E0BE-061A-436BCCEB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86167-6E70-0A62-4654-6A646B22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870-B677-0CC8-A68F-AC3E2BEE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524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F235-457A-7360-F558-7A5793ED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9F38E-8608-ECAC-E19E-F41AEFE2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7D0E0-BF8E-3949-A1D6-5A141EDA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A0A3-E62A-22E5-A46A-3A1357B3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9ABDD-4833-253C-5CE4-6D71230B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120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681-02C1-6C46-4F54-A6414796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C4808-5C10-FA2B-F9DF-F820C6297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10D8-64CC-44BB-0E5D-F05EA8FA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9775-2121-A286-2DB6-A4C56EE1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A72D-8285-71B6-6F35-1C4740A7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57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2FB0-BA6C-5002-7EEB-382D4683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6AA4-6007-DBA8-5EEF-523DE81B9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E7D14-8B18-8964-92A4-E16299A87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031B1-3B02-033E-8AA9-8DDDF8B6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50B2D-D4C1-2931-263F-6FF779FF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2DBE0-141E-5591-9436-6CB31DDA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392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E73A-CCA2-9409-773D-33BB983A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0C370-BCEB-5A4E-4229-C3CE6F8C0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5E2D5-BD1F-0F31-7CE6-CDB9DCB75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DFF3D-88E9-1D4D-3D2F-57766F848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41291-21CA-0875-ECCE-A8EF5479C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EE407-40DE-3125-E5ED-F28E6B1B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09EC7-2A2D-D614-1EB0-5463D5C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59E40-4330-7258-6999-BD79D02D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792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4F2E-BEDD-18B5-51AA-DE1A39A9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32959-7579-6D28-52B8-6A35454D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7898-3D19-0604-703B-4112B83D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E2ADC-A900-5A2E-BB95-C7B2E86D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8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AB94D-2313-8BF2-3184-01D6BC71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754A0-6FEC-3BCE-FF9B-445AC852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0F583-6DD4-0C24-2A89-D06F26B4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729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80EF-9A32-409C-4A86-1C22EE5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B37C-F831-EB4C-DB0D-7C4A784B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A404-D378-7E7E-2529-F1074ABF3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4F43D-EF9F-2C2E-855D-C61CD752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B1125-9325-C7E6-D739-4E0F8078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B7774-88E1-EB61-73F1-E4D5B1D9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003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549C-6B96-8CD2-4313-BEEF419D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267AB-8B95-B69D-878B-8A55BD8D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91390-13CA-E79E-2020-EF012C6F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A8ED0-8CDE-6F05-B165-DCC3E69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4BEDF-2EEF-DADC-5ED6-DAE875BC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4B307-CFCD-42C4-0800-274D44C2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3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D2B7A-A2E8-AF39-1BCA-8E4B2BB8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EEF6-FA4D-D03D-8014-C4DB43E2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C6FB-3847-2532-874E-79F20B471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D63A-6007-21EF-1604-54AD24973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08BBB-7A8C-F4D3-8D99-0EE6E2B92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758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8C31-9E30-C7E8-5C3C-C1AC9D3AA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917" y="1020379"/>
            <a:ext cx="8623926" cy="27862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데이터 활용을 위한</a:t>
            </a:r>
            <a:br>
              <a:rPr lang="en-US" altLang="ko-KR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ko-KR" altLang="en-US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양질의 데이터 수집 및 </a:t>
            </a:r>
            <a:br>
              <a:rPr lang="en-US" altLang="ko-KR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ko-KR" altLang="en-US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</a:t>
            </a:r>
            <a:r>
              <a:rPr lang="en-US" altLang="ko-KR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4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변조 프로그램 구성</a:t>
            </a:r>
            <a:endParaRPr lang="en-KR" sz="48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82A0C-62F4-C4AB-B555-0D04B758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893" y="4502234"/>
            <a:ext cx="893637" cy="408716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일시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Picture 4" descr="A blue logo with a light bulb and a wire&#10;&#10;Description automatically generated">
            <a:extLst>
              <a:ext uri="{FF2B5EF4-FFF2-40B4-BE49-F238E27FC236}">
                <a16:creationId xmlns:a16="http://schemas.microsoft.com/office/drawing/2014/main" id="{E78CF9F2-E09D-6858-A831-4DC00B48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01" y="5388796"/>
            <a:ext cx="1255873" cy="1122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547C3-50DA-A31C-5FDB-C04917ED101F}"/>
              </a:ext>
            </a:extLst>
          </p:cNvPr>
          <p:cNvSpPr/>
          <p:nvPr/>
        </p:nvSpPr>
        <p:spPr>
          <a:xfrm>
            <a:off x="3079530" y="3892269"/>
            <a:ext cx="7868994" cy="58614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2BB89-9BDA-CB22-2B83-C8120D860EDA}"/>
              </a:ext>
            </a:extLst>
          </p:cNvPr>
          <p:cNvSpPr/>
          <p:nvPr/>
        </p:nvSpPr>
        <p:spPr>
          <a:xfrm>
            <a:off x="0" y="0"/>
            <a:ext cx="2743199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79D22-6753-24F9-BBB7-7F5B8D49FF48}"/>
              </a:ext>
            </a:extLst>
          </p:cNvPr>
          <p:cNvSpPr txBox="1">
            <a:spLocks/>
          </p:cNvSpPr>
          <p:nvPr/>
        </p:nvSpPr>
        <p:spPr>
          <a:xfrm>
            <a:off x="3101893" y="4980079"/>
            <a:ext cx="893637" cy="48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장소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8A6CEE7-226F-7E26-95E5-C22464B799A3}"/>
              </a:ext>
            </a:extLst>
          </p:cNvPr>
          <p:cNvSpPr txBox="1">
            <a:spLocks/>
          </p:cNvSpPr>
          <p:nvPr/>
        </p:nvSpPr>
        <p:spPr>
          <a:xfrm>
            <a:off x="3995530" y="4502234"/>
            <a:ext cx="2205485" cy="4087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2024/05/25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EAE7A0C-60CD-1AF2-E7A4-973806023F9F}"/>
              </a:ext>
            </a:extLst>
          </p:cNvPr>
          <p:cNvSpPr txBox="1">
            <a:spLocks/>
          </p:cNvSpPr>
          <p:nvPr/>
        </p:nvSpPr>
        <p:spPr>
          <a:xfrm>
            <a:off x="3995529" y="5016831"/>
            <a:ext cx="2205485" cy="40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삼각지 공익활동센터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89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236657" y="2105561"/>
            <a:ext cx="95534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1447268" y="4789557"/>
            <a:ext cx="121355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스펙트럼 계산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최소 피크 높이 설정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미미한 신호 무시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&gt; Peak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주파수 및 높이 출력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&gt; 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음성 신호 해석 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-&gt;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스펙트럼 및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Peak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시각화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 주파수 분석과 주파수 대역 강조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및  필터링에 활용 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신호의 시각화 및 피크 검출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22" name="Picture 21" descr="A blue sound wave graph&#10;&#10;Description automatically generated">
            <a:extLst>
              <a:ext uri="{FF2B5EF4-FFF2-40B4-BE49-F238E27FC236}">
                <a16:creationId xmlns:a16="http://schemas.microsoft.com/office/drawing/2014/main" id="{265054E8-72F4-C263-D871-34E11762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7" y="2105561"/>
            <a:ext cx="3062160" cy="2110160"/>
          </a:xfrm>
          <a:prstGeom prst="rect">
            <a:avLst/>
          </a:prstGeom>
        </p:spPr>
      </p:pic>
      <p:pic>
        <p:nvPicPr>
          <p:cNvPr id="24" name="Picture 23" descr="A screen shot of a graph&#10;&#10;Description automatically generated">
            <a:extLst>
              <a:ext uri="{FF2B5EF4-FFF2-40B4-BE49-F238E27FC236}">
                <a16:creationId xmlns:a16="http://schemas.microsoft.com/office/drawing/2014/main" id="{7FC4A528-A0BE-B4F0-2766-029AD9ED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68" y="2085617"/>
            <a:ext cx="3091101" cy="21301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ACE73-CC1E-8F40-38A8-1E2270B2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68" y="2152138"/>
            <a:ext cx="3779260" cy="201700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52152F1-907E-4628-E912-9A95B41CF1FE}"/>
              </a:ext>
            </a:extLst>
          </p:cNvPr>
          <p:cNvSpPr/>
          <p:nvPr/>
        </p:nvSpPr>
        <p:spPr>
          <a:xfrm>
            <a:off x="2465614" y="5893781"/>
            <a:ext cx="506185" cy="312115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8ADD2-FBF7-2AC8-36EA-8EEB626F0704}"/>
              </a:ext>
            </a:extLst>
          </p:cNvPr>
          <p:cNvSpPr txBox="1"/>
          <p:nvPr/>
        </p:nvSpPr>
        <p:spPr>
          <a:xfrm>
            <a:off x="1447268" y="1712941"/>
            <a:ext cx="1524531" cy="37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waveform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B284D-D5AF-3CEC-6FD6-151053A036F2}"/>
              </a:ext>
            </a:extLst>
          </p:cNvPr>
          <p:cNvSpPr txBox="1"/>
          <p:nvPr/>
        </p:nvSpPr>
        <p:spPr>
          <a:xfrm>
            <a:off x="4843610" y="1683777"/>
            <a:ext cx="1524531" cy="37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spectrogram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61E46-2592-8244-18AB-A19FAA490EF6}"/>
              </a:ext>
            </a:extLst>
          </p:cNvPr>
          <p:cNvSpPr txBox="1"/>
          <p:nvPr/>
        </p:nvSpPr>
        <p:spPr>
          <a:xfrm>
            <a:off x="8226544" y="1712941"/>
            <a:ext cx="2503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spectrum with peak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B829B-DECE-9782-8B1B-4980F5D83B73}"/>
              </a:ext>
            </a:extLst>
          </p:cNvPr>
          <p:cNvSpPr txBox="1"/>
          <p:nvPr/>
        </p:nvSpPr>
        <p:spPr>
          <a:xfrm>
            <a:off x="5400675" y="4313119"/>
            <a:ext cx="679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49CA"/>
                </a:solidFill>
                <a:ea typeface="Noto Sans CJK KR" panose="020B0500000000000000" pitchFamily="34" charset="-128"/>
              </a:rPr>
              <a:t>Boy.wav</a:t>
            </a:r>
            <a:r>
              <a:rPr lang="ko-KR" altLang="en-US" sz="1200" dirty="0">
                <a:solidFill>
                  <a:srgbClr val="2549CA"/>
                </a:solidFill>
                <a:ea typeface="Noto Sans CJK KR" panose="020B0500000000000000" pitchFamily="34" charset="-128"/>
              </a:rPr>
              <a:t>파일 </a:t>
            </a:r>
            <a:endParaRPr lang="en-US" sz="1200" dirty="0">
              <a:solidFill>
                <a:srgbClr val="2549CA"/>
              </a:solidFill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71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97484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1433620" y="4752439"/>
            <a:ext cx="12135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strcmp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함수로 입력된 성별이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male/female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인지 확인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-&gt; pitchShfitFactor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설정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 원래 주파수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*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피치 변조 비율 배로 피치가 변조됨 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신호의 주파수 변조 비율 설정  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2152F1-907E-4628-E912-9A95B41CF1FE}"/>
              </a:ext>
            </a:extLst>
          </p:cNvPr>
          <p:cNvSpPr/>
          <p:nvPr/>
        </p:nvSpPr>
        <p:spPr>
          <a:xfrm>
            <a:off x="2465614" y="5555453"/>
            <a:ext cx="506185" cy="312115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6499BD4-61C0-65A8-5537-7AD42F19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08" y="1429834"/>
            <a:ext cx="5672834" cy="30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97484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1606491" y="4957907"/>
            <a:ext cx="12135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신호의 길이 계산 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&gt; factor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=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을 기준으로 시간벡터를 조정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신호의 길이 조정 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	</a:t>
            </a:r>
          </a:p>
          <a:p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	&gt; interp1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함수를 사용하여  신호를 선형보간법으로 재구성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신호의 주파수 변조 함수  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FFD0C-5BF8-A94C-9459-96B9B3EA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34" y="1217833"/>
            <a:ext cx="6826186" cy="796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830799-ACD3-93EA-C7D0-C73B28E2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42" y="1984442"/>
            <a:ext cx="7276730" cy="22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0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97484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1606491" y="4957907"/>
            <a:ext cx="12135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신호의 주파수 변조 함수  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EA7FE-C14F-8A6E-A715-D0EB5F12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00" y="1652831"/>
            <a:ext cx="9266787" cy="274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78142-AC51-EF90-B3C2-9C151BE66443}"/>
              </a:ext>
            </a:extLst>
          </p:cNvPr>
          <p:cNvSpPr txBox="1"/>
          <p:nvPr/>
        </p:nvSpPr>
        <p:spPr>
          <a:xfrm>
            <a:off x="1138301" y="4588575"/>
            <a:ext cx="12135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&gt; NaN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값을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0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으로 대체하여 신호의 무결성 유지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출력 신호의 길이가 부족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-&gt;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마지막 샘플을 반복해 길이 조정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	     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길이가 충분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-&gt;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앞부분만 사용하여 길이를 조정 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01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08" y="2622297"/>
            <a:ext cx="699558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03. </a:t>
            </a:r>
            <a:r>
              <a:rPr lang="ko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결과</a:t>
            </a:r>
            <a:endParaRPr lang="en-KR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09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주파수 변조 후 전후 신호의 차이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시각화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(Boy.wav)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16" name="Picture 15" descr="A close-up of a diagram&#10;&#10;Description automatically generated">
            <a:extLst>
              <a:ext uri="{FF2B5EF4-FFF2-40B4-BE49-F238E27FC236}">
                <a16:creationId xmlns:a16="http://schemas.microsoft.com/office/drawing/2014/main" id="{462DB694-A8BE-5CC1-A383-61BD61BA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62" y="1661201"/>
            <a:ext cx="4883834" cy="1928027"/>
          </a:xfrm>
          <a:prstGeom prst="rect">
            <a:avLst/>
          </a:prstGeom>
        </p:spPr>
      </p:pic>
      <p:sp>
        <p:nvSpPr>
          <p:cNvPr id="17" name="Right Arrow 7">
            <a:extLst>
              <a:ext uri="{FF2B5EF4-FFF2-40B4-BE49-F238E27FC236}">
                <a16:creationId xmlns:a16="http://schemas.microsoft.com/office/drawing/2014/main" id="{F13ACBC1-9E3F-2D14-E463-B0045DF1EC3B}"/>
              </a:ext>
            </a:extLst>
          </p:cNvPr>
          <p:cNvSpPr/>
          <p:nvPr/>
        </p:nvSpPr>
        <p:spPr>
          <a:xfrm rot="5400000">
            <a:off x="3276205" y="3704049"/>
            <a:ext cx="382548" cy="378904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812AD4-D545-ED0B-EBF2-011FB5D87017}"/>
              </a:ext>
            </a:extLst>
          </p:cNvPr>
          <p:cNvSpPr txBox="1"/>
          <p:nvPr/>
        </p:nvSpPr>
        <p:spPr>
          <a:xfrm>
            <a:off x="7846843" y="2038050"/>
            <a:ext cx="35596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Waveform</a:t>
            </a:r>
            <a:r>
              <a:rPr lang="ko-KR" altLang="en-US" b="1" dirty="0"/>
              <a:t>에서의 변경사항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&gt;  </a:t>
            </a:r>
            <a:r>
              <a:rPr lang="ko-KR" altLang="en-US" dirty="0"/>
              <a:t>주기  감소</a:t>
            </a:r>
            <a:endParaRPr lang="en-US" altLang="ko-KR" dirty="0"/>
          </a:p>
          <a:p>
            <a:r>
              <a:rPr lang="en-US" altLang="ko-KR" dirty="0"/>
              <a:t>&gt;   </a:t>
            </a:r>
            <a:r>
              <a:rPr lang="ko-KR" altLang="en-US" dirty="0"/>
              <a:t>더 많은 주기를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같은 시간 내에 포함</a:t>
            </a:r>
            <a:endParaRPr lang="en-US" altLang="ko-KR" dirty="0"/>
          </a:p>
          <a:p>
            <a:r>
              <a:rPr lang="en-US" altLang="ko-KR" dirty="0"/>
              <a:t>&gt;  </a:t>
            </a:r>
            <a:r>
              <a:rPr lang="ko-KR" altLang="en-US" dirty="0"/>
              <a:t>진폭 변화 </a:t>
            </a:r>
            <a:r>
              <a:rPr lang="en-US" altLang="ko-KR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1B9CF-E541-F166-6B49-31CD3026E5BD}"/>
              </a:ext>
            </a:extLst>
          </p:cNvPr>
          <p:cNvSpPr txBox="1"/>
          <p:nvPr/>
        </p:nvSpPr>
        <p:spPr>
          <a:xfrm>
            <a:off x="6010547" y="2068243"/>
            <a:ext cx="2503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Original</a:t>
            </a:r>
          </a:p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 sound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3C0DCB-112A-A721-7A9D-7EC80B14A92F}"/>
              </a:ext>
            </a:extLst>
          </p:cNvPr>
          <p:cNvSpPr txBox="1"/>
          <p:nvPr/>
        </p:nvSpPr>
        <p:spPr>
          <a:xfrm>
            <a:off x="5956841" y="4623979"/>
            <a:ext cx="2503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Pitch-Shifted</a:t>
            </a:r>
          </a:p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    sound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D38DA6-D845-5D67-FD38-2BEA4CB1363F}"/>
              </a:ext>
            </a:extLst>
          </p:cNvPr>
          <p:cNvSpPr txBox="1"/>
          <p:nvPr/>
        </p:nvSpPr>
        <p:spPr>
          <a:xfrm>
            <a:off x="7792867" y="4624585"/>
            <a:ext cx="6792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Spectrogram</a:t>
            </a:r>
            <a:r>
              <a:rPr lang="ko-KR" altLang="en-US" b="1" dirty="0"/>
              <a:t>에서의 변경사항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&gt;  </a:t>
            </a:r>
            <a:r>
              <a:rPr lang="ko-KR" altLang="en-US" dirty="0"/>
              <a:t>주파수 대역의 이동</a:t>
            </a:r>
            <a:endParaRPr lang="en-US" altLang="ko-KR" dirty="0"/>
          </a:p>
          <a:p>
            <a:r>
              <a:rPr lang="en-US" altLang="ko-KR" dirty="0"/>
              <a:t>&gt;  </a:t>
            </a:r>
            <a:r>
              <a:rPr lang="ko-KR" altLang="en-US" dirty="0"/>
              <a:t>시간 축을 따라 주파수 대역이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더 촘촘해짐 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8266C-A8F9-2C1B-4245-A44353BF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93" y="4304391"/>
            <a:ext cx="4858171" cy="19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313033" y="2665898"/>
            <a:ext cx="487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 –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주파수 변조 후 전후 신호의 차이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시각화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(Girl.wav)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Right Arrow 7">
            <a:extLst>
              <a:ext uri="{FF2B5EF4-FFF2-40B4-BE49-F238E27FC236}">
                <a16:creationId xmlns:a16="http://schemas.microsoft.com/office/drawing/2014/main" id="{F13ACBC1-9E3F-2D14-E463-B0045DF1EC3B}"/>
              </a:ext>
            </a:extLst>
          </p:cNvPr>
          <p:cNvSpPr/>
          <p:nvPr/>
        </p:nvSpPr>
        <p:spPr>
          <a:xfrm rot="5400000">
            <a:off x="3276205" y="3704049"/>
            <a:ext cx="382548" cy="378904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812AD4-D545-ED0B-EBF2-011FB5D87017}"/>
              </a:ext>
            </a:extLst>
          </p:cNvPr>
          <p:cNvSpPr txBox="1"/>
          <p:nvPr/>
        </p:nvSpPr>
        <p:spPr>
          <a:xfrm>
            <a:off x="7846843" y="2038050"/>
            <a:ext cx="35596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Waveform</a:t>
            </a:r>
            <a:r>
              <a:rPr lang="ko-KR" altLang="en-US" b="1" dirty="0"/>
              <a:t>에서의 변경사항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&gt;  </a:t>
            </a:r>
            <a:r>
              <a:rPr lang="ko-KR" altLang="en-US" dirty="0"/>
              <a:t>주기 증가</a:t>
            </a:r>
            <a:endParaRPr lang="en-US" altLang="ko-KR" dirty="0"/>
          </a:p>
          <a:p>
            <a:r>
              <a:rPr lang="en-US" altLang="ko-KR" dirty="0"/>
              <a:t>&gt;  </a:t>
            </a:r>
            <a:r>
              <a:rPr lang="ko-KR" altLang="en-US" dirty="0"/>
              <a:t>더 적은 주기를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같은 시간 내에 포함</a:t>
            </a:r>
            <a:endParaRPr lang="en-US" altLang="ko-KR" dirty="0"/>
          </a:p>
          <a:p>
            <a:r>
              <a:rPr lang="en-US" altLang="ko-KR" dirty="0"/>
              <a:t>&gt;  </a:t>
            </a:r>
            <a:r>
              <a:rPr lang="ko-KR" altLang="en-US" dirty="0"/>
              <a:t>진폭 변화 </a:t>
            </a:r>
            <a:r>
              <a:rPr lang="en-US" altLang="ko-KR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1B9CF-E541-F166-6B49-31CD3026E5BD}"/>
              </a:ext>
            </a:extLst>
          </p:cNvPr>
          <p:cNvSpPr txBox="1"/>
          <p:nvPr/>
        </p:nvSpPr>
        <p:spPr>
          <a:xfrm>
            <a:off x="6010547" y="2068243"/>
            <a:ext cx="2503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Original</a:t>
            </a:r>
          </a:p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 sound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3C0DCB-112A-A721-7A9D-7EC80B14A92F}"/>
              </a:ext>
            </a:extLst>
          </p:cNvPr>
          <p:cNvSpPr txBox="1"/>
          <p:nvPr/>
        </p:nvSpPr>
        <p:spPr>
          <a:xfrm>
            <a:off x="5956841" y="4623979"/>
            <a:ext cx="2503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Pitch-Shifted</a:t>
            </a:r>
          </a:p>
          <a:p>
            <a:r>
              <a:rPr lang="en-US" dirty="0">
                <a:solidFill>
                  <a:srgbClr val="2549CA"/>
                </a:solidFill>
                <a:ea typeface="Noto Sans CJK KR" panose="020B0500000000000000" pitchFamily="34" charset="-128"/>
              </a:rPr>
              <a:t>    sound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D38DA6-D845-5D67-FD38-2BEA4CB1363F}"/>
              </a:ext>
            </a:extLst>
          </p:cNvPr>
          <p:cNvSpPr txBox="1"/>
          <p:nvPr/>
        </p:nvSpPr>
        <p:spPr>
          <a:xfrm>
            <a:off x="7792867" y="4624585"/>
            <a:ext cx="6792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Spectrogram</a:t>
            </a:r>
            <a:r>
              <a:rPr lang="ko-KR" altLang="en-US" b="1" dirty="0"/>
              <a:t>에서의 변경사항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&gt;  </a:t>
            </a:r>
            <a:r>
              <a:rPr lang="ko-KR" altLang="en-US" dirty="0"/>
              <a:t>주파수 대역의 이동</a:t>
            </a:r>
            <a:endParaRPr lang="en-US" altLang="ko-KR" dirty="0"/>
          </a:p>
          <a:p>
            <a:r>
              <a:rPr lang="en-US" altLang="ko-KR" dirty="0"/>
              <a:t>&gt;  </a:t>
            </a:r>
            <a:r>
              <a:rPr lang="ko-KR" altLang="en-US" dirty="0"/>
              <a:t>시간 축을 따라 주파수 대역이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더 느슨해짐 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4949-7589-4790-F691-F3373DAF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0" y="1528442"/>
            <a:ext cx="5018205" cy="1931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0AAA8-D74D-BF3B-10BA-957BAA11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6" y="4189127"/>
            <a:ext cx="5018205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232" y="2766218"/>
            <a:ext cx="699558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04. </a:t>
            </a:r>
            <a:r>
              <a:rPr lang="ko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결론</a:t>
            </a:r>
            <a:endParaRPr lang="en-KR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98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결론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FDF34-04E5-1E29-F522-31590C40E5FD}"/>
              </a:ext>
            </a:extLst>
          </p:cNvPr>
          <p:cNvSpPr txBox="1"/>
          <p:nvPr/>
        </p:nvSpPr>
        <p:spPr>
          <a:xfrm>
            <a:off x="888082" y="1387503"/>
            <a:ext cx="91480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깨끗한 음성 데이터를 얻어 </a:t>
            </a:r>
            <a:r>
              <a:rPr lang="en-US" altLang="ko-KR" sz="2000" dirty="0"/>
              <a:t>2</a:t>
            </a:r>
            <a:r>
              <a:rPr lang="ko-KR" altLang="en-US" sz="2000" dirty="0"/>
              <a:t>차 가공에 활용해볼 수 있음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 Matlab</a:t>
            </a:r>
            <a:r>
              <a:rPr lang="ko-KR" altLang="en-US" sz="2000" dirty="0"/>
              <a:t>을 활용한 음성 데이터의 추출과 가공 및    분석과정을 공부해 봄 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환자의 기관지염 후두암 파킨스병을  초진해주는 기기제작을 위한 기초 과정이 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회로적으로</a:t>
            </a:r>
            <a:r>
              <a:rPr lang="en-US" altLang="ko-KR" sz="2000" dirty="0"/>
              <a:t>, MATLAB </a:t>
            </a:r>
            <a:r>
              <a:rPr lang="ko-KR" altLang="en-US" sz="2000" dirty="0"/>
              <a:t>코드 상으로 해당 </a:t>
            </a:r>
            <a:r>
              <a:rPr lang="en-US" altLang="ko-KR" sz="2000" dirty="0"/>
              <a:t>noise</a:t>
            </a:r>
            <a:r>
              <a:rPr lang="ko-KR" altLang="en-US" sz="2000" dirty="0"/>
              <a:t>를 제거하기 위해 노력하였으나 음성 변조 시스템을 유지하면서 유의미한 결과를 얻는 것에는 실패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      대신</a:t>
            </a:r>
            <a:r>
              <a:rPr lang="en-US" altLang="ko-KR" sz="2000" dirty="0"/>
              <a:t>, </a:t>
            </a:r>
            <a:r>
              <a:rPr lang="ko-KR" altLang="en-US" sz="2000" dirty="0"/>
              <a:t>구글 코랩에서 </a:t>
            </a:r>
            <a:r>
              <a:rPr lang="en-US" altLang="ko-KR" sz="2000" dirty="0"/>
              <a:t>noisereduce </a:t>
            </a:r>
            <a:r>
              <a:rPr lang="ko-KR" altLang="en-US" sz="2000" dirty="0"/>
              <a:t>라이브러리를 사용해 </a:t>
            </a:r>
            <a:r>
              <a:rPr lang="en-US" altLang="ko-KR" sz="2000" dirty="0"/>
              <a:t>noise </a:t>
            </a:r>
            <a:r>
              <a:rPr lang="ko-KR" altLang="en-US" sz="2000" dirty="0"/>
              <a:t>제거를 구현해서   프로젝트의 계획했던 </a:t>
            </a:r>
            <a:r>
              <a:rPr lang="en-US" altLang="ko-KR" sz="2000" dirty="0"/>
              <a:t> </a:t>
            </a:r>
            <a:r>
              <a:rPr lang="ko-KR" altLang="en-US" sz="2000" dirty="0"/>
              <a:t>음성 데이터 활용을 위한 양질의 데이터 수집 및 음성 변조</a:t>
            </a:r>
            <a:endParaRPr lang="en-US" altLang="ko-KR" sz="2000" dirty="0"/>
          </a:p>
          <a:p>
            <a:r>
              <a:rPr lang="ko-KR" altLang="en-US" sz="2000" dirty="0"/>
              <a:t>프로그램 구성을 달성할 수 있었음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Right Arrow 7">
            <a:extLst>
              <a:ext uri="{FF2B5EF4-FFF2-40B4-BE49-F238E27FC236}">
                <a16:creationId xmlns:a16="http://schemas.microsoft.com/office/drawing/2014/main" id="{5C95EA82-ECE5-01D8-523A-F76F9E4814E5}"/>
              </a:ext>
            </a:extLst>
          </p:cNvPr>
          <p:cNvSpPr/>
          <p:nvPr/>
        </p:nvSpPr>
        <p:spPr>
          <a:xfrm>
            <a:off x="888082" y="5020048"/>
            <a:ext cx="382548" cy="378904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0380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피드백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FDF34-04E5-1E29-F522-31590C40E5FD}"/>
              </a:ext>
            </a:extLst>
          </p:cNvPr>
          <p:cNvSpPr txBox="1"/>
          <p:nvPr/>
        </p:nvSpPr>
        <p:spPr>
          <a:xfrm>
            <a:off x="888082" y="1387503"/>
            <a:ext cx="10418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B-9324-4695-20D4-AF40E7F1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9" y="1642534"/>
            <a:ext cx="6027098" cy="4012630"/>
          </a:xfrm>
          <a:prstGeom prst="rect">
            <a:avLst/>
          </a:prstGeom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0DA35910-3BF2-6D9D-F63D-395ED6F89743}"/>
              </a:ext>
            </a:extLst>
          </p:cNvPr>
          <p:cNvSpPr/>
          <p:nvPr/>
        </p:nvSpPr>
        <p:spPr>
          <a:xfrm>
            <a:off x="6933931" y="3593793"/>
            <a:ext cx="382548" cy="378904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0542F-92A0-AC6C-3D98-AA6F7707DC8C}"/>
              </a:ext>
            </a:extLst>
          </p:cNvPr>
          <p:cNvSpPr txBox="1"/>
          <p:nvPr/>
        </p:nvSpPr>
        <p:spPr>
          <a:xfrm>
            <a:off x="7488487" y="2788798"/>
            <a:ext cx="38659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/>
              <a:t>여러 플랫폼을 거쳐서 작업을 해야</a:t>
            </a:r>
            <a:r>
              <a:rPr lang="en-US" altLang="ko-KR" sz="2000" dirty="0"/>
              <a:t> </a:t>
            </a:r>
            <a:r>
              <a:rPr lang="ko-KR" altLang="en-US" sz="2000" dirty="0"/>
              <a:t>한다는 불편함이 있어 하나의 플랫폼에서 조금 더 간단한 방식으로 데이터 추출과 </a:t>
            </a:r>
            <a:endParaRPr lang="en-US" altLang="ko-KR" sz="2000" dirty="0"/>
          </a:p>
          <a:p>
            <a:pPr algn="ctr"/>
            <a:r>
              <a:rPr lang="ko-KR" altLang="en-US" sz="2000" dirty="0"/>
              <a:t>      변환 및 </a:t>
            </a:r>
            <a:r>
              <a:rPr lang="en-US" altLang="ko-KR" sz="2000" dirty="0"/>
              <a:t>2</a:t>
            </a:r>
            <a:r>
              <a:rPr lang="ko-KR" altLang="en-US" sz="2000" dirty="0"/>
              <a:t>차 가공을 위한 환경   구축의 필요성을 느낌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2399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목차</a:t>
            </a:r>
            <a:endParaRPr lang="en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9974316" y="0"/>
            <a:ext cx="2217683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96B98B-821E-CD7A-E126-76E4D8887E0A}"/>
              </a:ext>
            </a:extLst>
          </p:cNvPr>
          <p:cNvGrpSpPr/>
          <p:nvPr/>
        </p:nvGrpSpPr>
        <p:grpSpPr>
          <a:xfrm>
            <a:off x="1445435" y="2012403"/>
            <a:ext cx="7025108" cy="3556347"/>
            <a:chOff x="1434549" y="2279103"/>
            <a:chExt cx="7025108" cy="35563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94E11-8095-99F6-708E-4276C95EBE19}"/>
                </a:ext>
              </a:extLst>
            </p:cNvPr>
            <p:cNvSpPr txBox="1"/>
            <p:nvPr/>
          </p:nvSpPr>
          <p:spPr>
            <a:xfrm>
              <a:off x="4199081" y="2292084"/>
              <a:ext cx="4260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rPr>
                <a:t>프로젝트 개요</a:t>
              </a:r>
              <a:endParaRPr lang="en-US" altLang="ko-KR" sz="28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01067-11D8-3665-AB9A-00427D39332B}"/>
                </a:ext>
              </a:extLst>
            </p:cNvPr>
            <p:cNvSpPr txBox="1"/>
            <p:nvPr/>
          </p:nvSpPr>
          <p:spPr>
            <a:xfrm>
              <a:off x="4199081" y="3034987"/>
              <a:ext cx="4260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rPr>
                <a:t>프로젝트 진행 과정</a:t>
              </a:r>
              <a:endParaRPr lang="en-US" altLang="ko-KR" sz="28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625ABC-E966-68C0-6518-9454568B9AE7}"/>
                </a:ext>
              </a:extLst>
            </p:cNvPr>
            <p:cNvSpPr txBox="1"/>
            <p:nvPr/>
          </p:nvSpPr>
          <p:spPr>
            <a:xfrm>
              <a:off x="4199081" y="3794068"/>
              <a:ext cx="4260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rPr>
                <a:t>프로젝트 결과</a:t>
              </a:r>
              <a:endParaRPr lang="en-US" altLang="ko-KR" sz="28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748022-46CB-FC42-EAEC-9EF4152C21FB}"/>
                </a:ext>
              </a:extLst>
            </p:cNvPr>
            <p:cNvSpPr txBox="1"/>
            <p:nvPr/>
          </p:nvSpPr>
          <p:spPr>
            <a:xfrm>
              <a:off x="4199081" y="4553149"/>
              <a:ext cx="4260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rPr>
                <a:t>프로젝트 결론</a:t>
              </a:r>
              <a:endParaRPr lang="en-US" altLang="ko-KR" sz="28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F42216-5CFA-2A85-2AB6-6B59BDBC368A}"/>
                </a:ext>
              </a:extLst>
            </p:cNvPr>
            <p:cNvGrpSpPr/>
            <p:nvPr/>
          </p:nvGrpSpPr>
          <p:grpSpPr>
            <a:xfrm>
              <a:off x="1434549" y="2279103"/>
              <a:ext cx="1524002" cy="3556347"/>
              <a:chOff x="1434549" y="2279103"/>
              <a:chExt cx="1524002" cy="355634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B135D1-C029-8303-553B-22041866F648}"/>
                  </a:ext>
                </a:extLst>
              </p:cNvPr>
              <p:cNvSpPr txBox="1"/>
              <p:nvPr/>
            </p:nvSpPr>
            <p:spPr>
              <a:xfrm>
                <a:off x="1434550" y="2279103"/>
                <a:ext cx="152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2549CA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Part 01. </a:t>
                </a:r>
                <a:endParaRPr lang="en-US" altLang="ko-KR" sz="2800" b="1" dirty="0">
                  <a:solidFill>
                    <a:srgbClr val="2549CA"/>
                  </a:solidFill>
                  <a:latin typeface="Noto Sans CJK KR" panose="020B0500000000000000" pitchFamily="34" charset="-128"/>
                  <a:ea typeface="Noto Sans CJK KR" panose="020B050000000000000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5D84A3-E08A-6A39-280E-29797786E831}"/>
                  </a:ext>
                </a:extLst>
              </p:cNvPr>
              <p:cNvSpPr txBox="1"/>
              <p:nvPr/>
            </p:nvSpPr>
            <p:spPr>
              <a:xfrm>
                <a:off x="1434550" y="3034987"/>
                <a:ext cx="152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2549CA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Part 02. </a:t>
                </a:r>
                <a:endParaRPr lang="en-US" altLang="ko-KR" sz="2800" b="1" dirty="0">
                  <a:solidFill>
                    <a:srgbClr val="2549CA"/>
                  </a:solidFill>
                  <a:latin typeface="Noto Sans CJK KR" panose="020B0500000000000000" pitchFamily="34" charset="-128"/>
                  <a:ea typeface="Noto Sans CJK KR" panose="020B050000000000000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2F3716-EE4E-8478-19C4-5E79FB81339E}"/>
                  </a:ext>
                </a:extLst>
              </p:cNvPr>
              <p:cNvSpPr txBox="1"/>
              <p:nvPr/>
            </p:nvSpPr>
            <p:spPr>
              <a:xfrm>
                <a:off x="1434550" y="3794068"/>
                <a:ext cx="152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2549CA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Part 03. </a:t>
                </a:r>
                <a:endParaRPr lang="en-US" altLang="ko-KR" sz="2800" b="1" dirty="0">
                  <a:solidFill>
                    <a:srgbClr val="2549CA"/>
                  </a:solidFill>
                  <a:latin typeface="Noto Sans CJK KR" panose="020B0500000000000000" pitchFamily="34" charset="-128"/>
                  <a:ea typeface="Noto Sans CJK KR" panose="020B050000000000000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77095C-B062-9439-9D46-D7F55399DBB7}"/>
                  </a:ext>
                </a:extLst>
              </p:cNvPr>
              <p:cNvSpPr txBox="1"/>
              <p:nvPr/>
            </p:nvSpPr>
            <p:spPr>
              <a:xfrm>
                <a:off x="1434550" y="4553149"/>
                <a:ext cx="152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2549CA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Part 04. </a:t>
                </a:r>
                <a:endParaRPr lang="en-US" altLang="ko-KR" sz="2800" b="1" dirty="0">
                  <a:solidFill>
                    <a:srgbClr val="2549CA"/>
                  </a:solidFill>
                  <a:latin typeface="Noto Sans CJK KR" panose="020B0500000000000000" pitchFamily="34" charset="-128"/>
                  <a:ea typeface="Noto Sans CJK KR" panose="020B050000000000000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1E5E1B-AD44-E0C3-CEB7-4160834983C1}"/>
                  </a:ext>
                </a:extLst>
              </p:cNvPr>
              <p:cNvSpPr txBox="1"/>
              <p:nvPr/>
            </p:nvSpPr>
            <p:spPr>
              <a:xfrm>
                <a:off x="1434549" y="5312230"/>
                <a:ext cx="152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800" b="1" dirty="0">
                  <a:solidFill>
                    <a:srgbClr val="2549CA"/>
                  </a:solidFill>
                  <a:latin typeface="Noto Sans CJK KR" panose="020B0500000000000000" pitchFamily="34" charset="-128"/>
                  <a:ea typeface="Noto Sans CJK KR" panose="020B050000000000000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97DF54-06A8-3222-A426-68621F72D4D8}"/>
                </a:ext>
              </a:extLst>
            </p:cNvPr>
            <p:cNvSpPr txBox="1"/>
            <p:nvPr/>
          </p:nvSpPr>
          <p:spPr>
            <a:xfrm>
              <a:off x="4199081" y="5312230"/>
              <a:ext cx="4260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53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bber duck outline">
            <a:extLst>
              <a:ext uri="{FF2B5EF4-FFF2-40B4-BE49-F238E27FC236}">
                <a16:creationId xmlns:a16="http://schemas.microsoft.com/office/drawing/2014/main" id="{B3594214-C875-9866-D5F3-30D33FBA5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9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08" y="1670575"/>
            <a:ext cx="699558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01. </a:t>
            </a:r>
            <a:r>
              <a:rPr lang="ko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개요</a:t>
            </a:r>
            <a:endParaRPr lang="en-KR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B6CB6-40B3-A816-5711-8C7C17087898}"/>
              </a:ext>
            </a:extLst>
          </p:cNvPr>
          <p:cNvSpPr txBox="1"/>
          <p:nvPr/>
        </p:nvSpPr>
        <p:spPr>
          <a:xfrm>
            <a:off x="3048000" y="33222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lphaL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CJK KR" panose="020B0500000000000000" pitchFamily="34" charset="-128"/>
                <a:ea typeface="Noto Sans CJK KR" panose="020B0500000000000000"/>
              </a:rPr>
              <a:t>프로젝트의 목표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CJK KR" panose="020B0500000000000000" pitchFamily="34" charset="-128"/>
              <a:ea typeface="Noto Sans CJK KR" panose="020B0500000000000000"/>
            </a:endParaRPr>
          </a:p>
          <a:p>
            <a:pPr algn="ctr"/>
            <a:endParaRPr lang="en-US" altLang="ko-KR" sz="2400" b="1" dirty="0">
              <a:solidFill>
                <a:schemeClr val="bg1">
                  <a:lumMod val="85000"/>
                </a:schemeClr>
              </a:solidFill>
              <a:ea typeface="Noto Sans CJK KR" panose="020B0500000000000000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b.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 프로젝트 진행 방법</a:t>
            </a:r>
            <a:endParaRPr lang="en-KR" altLang="ko-KR" sz="2400" b="1" dirty="0">
              <a:solidFill>
                <a:schemeClr val="bg1">
                  <a:lumMod val="85000"/>
                </a:schemeClr>
              </a:solidFill>
              <a:ea typeface="Noto Sans CJK K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8473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a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프로젝트의 목표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573C2-1092-4446-5364-ECE87FD4260E}"/>
              </a:ext>
            </a:extLst>
          </p:cNvPr>
          <p:cNvSpPr txBox="1"/>
          <p:nvPr/>
        </p:nvSpPr>
        <p:spPr>
          <a:xfrm>
            <a:off x="1050055" y="2583256"/>
            <a:ext cx="96981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고성능의 부품 사용</a:t>
            </a:r>
            <a:r>
              <a:rPr lang="en-US" altLang="ko-KR" sz="2800" dirty="0"/>
              <a:t>,</a:t>
            </a:r>
            <a:r>
              <a:rPr lang="ko-KR" altLang="en-US" sz="2800" dirty="0"/>
              <a:t> 제작되었던 </a:t>
            </a:r>
            <a:r>
              <a:rPr lang="ko-KR" altLang="en-US" sz="2800" b="1" dirty="0"/>
              <a:t>회로 재구성</a:t>
            </a:r>
            <a:endParaRPr lang="en-US" altLang="ko-KR" sz="2800" b="1" dirty="0"/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800" dirty="0"/>
              <a:t>+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입력 받은 </a:t>
            </a:r>
            <a:r>
              <a:rPr lang="en-US" altLang="ko-KR" sz="2800" dirty="0"/>
              <a:t>data</a:t>
            </a:r>
            <a:r>
              <a:rPr lang="ko-KR" altLang="en-US" sz="2800" dirty="0"/>
              <a:t>를 활용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ko-KR" altLang="en-US" sz="2800" b="1" dirty="0"/>
              <a:t>음성 변조 프로그램 </a:t>
            </a:r>
            <a:r>
              <a:rPr lang="ko-KR" altLang="en-US" sz="2800" dirty="0"/>
              <a:t>구축</a:t>
            </a:r>
            <a:endParaRPr lang="en-US" altLang="ko-KR" sz="2800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618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lab | Cuahsi.org">
            <a:extLst>
              <a:ext uri="{FF2B5EF4-FFF2-40B4-BE49-F238E27FC236}">
                <a16:creationId xmlns:a16="http://schemas.microsoft.com/office/drawing/2014/main" id="{924C406D-5EC0-9AE2-BF69-9ED464A1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384" y="1510862"/>
            <a:ext cx="5301214" cy="38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진행방법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BC183-A43A-CD81-7A6C-E0AC5B43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3" b="90544" l="3681" r="97361">
                        <a14:foregroundMark x1="13611" y1="35697" x2="47500" y2="35225"/>
                        <a14:foregroundMark x1="47500" y1="35225" x2="85833" y2="44208"/>
                        <a14:foregroundMark x1="85833" y1="44208" x2="91250" y2="68322"/>
                        <a14:foregroundMark x1="91250" y1="68322" x2="85556" y2="86288"/>
                        <a14:foregroundMark x1="85556" y1="86288" x2="30000" y2="68322"/>
                        <a14:foregroundMark x1="30000" y1="68322" x2="16250" y2="86288"/>
                        <a14:foregroundMark x1="16250" y1="86288" x2="26319" y2="90544"/>
                        <a14:foregroundMark x1="14514" y1="65248" x2="14514" y2="65248"/>
                        <a14:foregroundMark x1="41319" y1="50591" x2="14583" y2="67376"/>
                        <a14:foregroundMark x1="14583" y1="67376" x2="12361" y2="66194"/>
                        <a14:foregroundMark x1="20625" y1="62411" x2="13472" y2="49409"/>
                        <a14:foregroundMark x1="13472" y1="49409" x2="6667" y2="67376"/>
                        <a14:foregroundMark x1="6667" y1="67376" x2="8889" y2="88652"/>
                        <a14:foregroundMark x1="8889" y1="88652" x2="10139" y2="90544"/>
                        <a14:foregroundMark x1="3889" y1="83452" x2="3681" y2="34279"/>
                        <a14:foregroundMark x1="82222" y1="22931" x2="94375" y2="67139"/>
                        <a14:foregroundMark x1="90903" y1="20331" x2="97361" y2="3948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6438" y="3523676"/>
            <a:ext cx="5520788" cy="22404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AA5994-AC28-5ABE-07B4-3A7844392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231" y="1595917"/>
            <a:ext cx="1856140" cy="192775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695889-64A2-5E34-747E-6053420800E9}"/>
              </a:ext>
            </a:extLst>
          </p:cNvPr>
          <p:cNvCxnSpPr>
            <a:cxnSpLocks/>
          </p:cNvCxnSpPr>
          <p:nvPr/>
        </p:nvCxnSpPr>
        <p:spPr>
          <a:xfrm flipH="1">
            <a:off x="1293021" y="3334324"/>
            <a:ext cx="350042" cy="848585"/>
          </a:xfrm>
          <a:prstGeom prst="straightConnector1">
            <a:avLst/>
          </a:prstGeom>
          <a:ln w="38100">
            <a:solidFill>
              <a:srgbClr val="2549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AD83F58-0B47-CA60-C31B-E296A49CD510}"/>
              </a:ext>
            </a:extLst>
          </p:cNvPr>
          <p:cNvSpPr/>
          <p:nvPr/>
        </p:nvSpPr>
        <p:spPr>
          <a:xfrm>
            <a:off x="6419287" y="3619672"/>
            <a:ext cx="538802" cy="461665"/>
          </a:xfrm>
          <a:prstGeom prst="rightArrow">
            <a:avLst/>
          </a:prstGeom>
          <a:solidFill>
            <a:srgbClr val="2549CA"/>
          </a:solidFill>
          <a:ln>
            <a:solidFill>
              <a:srgbClr val="2549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그래픽, 디자인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5C3918C1-6E8C-5A70-EE09-D5A87822A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532" y="1642989"/>
            <a:ext cx="1829162" cy="182916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84D9F7-AA05-AA4F-CD64-8615A23FAFA1}"/>
              </a:ext>
            </a:extLst>
          </p:cNvPr>
          <p:cNvGrpSpPr/>
          <p:nvPr/>
        </p:nvGrpSpPr>
        <p:grpSpPr>
          <a:xfrm>
            <a:off x="7752535" y="4839294"/>
            <a:ext cx="2956605" cy="1176201"/>
            <a:chOff x="7450930" y="4775712"/>
            <a:chExt cx="3422933" cy="1255434"/>
          </a:xfrm>
        </p:grpSpPr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7C80956-150E-A94F-AE10-88FC47F6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50930" y="4775712"/>
              <a:ext cx="1255434" cy="1255434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871DE72-CA76-B29C-3950-59960AF0D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376"/>
            <a:stretch/>
          </p:blipFill>
          <p:spPr>
            <a:xfrm>
              <a:off x="9372580" y="4775712"/>
              <a:ext cx="1501283" cy="1255434"/>
            </a:xfrm>
            <a:prstGeom prst="rect">
              <a:avLst/>
            </a:prstGeom>
          </p:spPr>
        </p:pic>
        <p:sp>
          <p:nvSpPr>
            <p:cNvPr id="23" name="화살표: 왼쪽/오른쪽 22">
              <a:extLst>
                <a:ext uri="{FF2B5EF4-FFF2-40B4-BE49-F238E27FC236}">
                  <a16:creationId xmlns:a16="http://schemas.microsoft.com/office/drawing/2014/main" id="{058EBABF-6520-3362-7EED-4A96AD6C41ED}"/>
                </a:ext>
              </a:extLst>
            </p:cNvPr>
            <p:cNvSpPr/>
            <p:nvPr/>
          </p:nvSpPr>
          <p:spPr>
            <a:xfrm>
              <a:off x="8739768" y="5281879"/>
              <a:ext cx="670560" cy="382386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733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64" y="1681460"/>
            <a:ext cx="757993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02. </a:t>
            </a:r>
            <a:r>
              <a:rPr lang="ko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진행과정</a:t>
            </a:r>
            <a:endParaRPr lang="en-KR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B6CB6-40B3-A816-5711-8C7C17087898}"/>
              </a:ext>
            </a:extLst>
          </p:cNvPr>
          <p:cNvSpPr txBox="1"/>
          <p:nvPr/>
        </p:nvSpPr>
        <p:spPr>
          <a:xfrm>
            <a:off x="3048000" y="33222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lphaL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CJK KR" panose="020B0500000000000000" pitchFamily="34" charset="-128"/>
                <a:ea typeface="Noto Sans CJK KR" panose="020B0500000000000000"/>
              </a:rPr>
              <a:t>회로 재구성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CJK KR" panose="020B0500000000000000" pitchFamily="34" charset="-128"/>
              <a:ea typeface="Noto Sans CJK KR" panose="020B0500000000000000"/>
            </a:endParaRPr>
          </a:p>
          <a:p>
            <a:pPr marL="342900" indent="-342900" algn="ctr">
              <a:buAutoNum type="alphaLcPeriod"/>
            </a:pPr>
            <a:endParaRPr lang="en-US" altLang="ko-KR" sz="2400" b="1" dirty="0">
              <a:solidFill>
                <a:schemeClr val="bg1">
                  <a:lumMod val="85000"/>
                </a:schemeClr>
              </a:solidFill>
              <a:ea typeface="Noto Sans CJK KR" panose="020B0500000000000000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b.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MATLAB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ea typeface="Noto Sans CJK KR" panose="020B0500000000000000"/>
              </a:rPr>
              <a:t>코드</a:t>
            </a:r>
            <a:endParaRPr lang="en-KR" altLang="ko-KR" sz="2400" b="1" dirty="0">
              <a:solidFill>
                <a:schemeClr val="bg1">
                  <a:lumMod val="85000"/>
                </a:schemeClr>
              </a:solidFill>
              <a:ea typeface="Noto Sans CJK K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4200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a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회로 재구성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21438-CFD3-ADEC-1FAB-48BBF189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51" y="2422461"/>
            <a:ext cx="1856140" cy="1927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4F2AA-C325-D518-3E8A-AF1F7C2775DE}"/>
              </a:ext>
            </a:extLst>
          </p:cNvPr>
          <p:cNvSpPr txBox="1"/>
          <p:nvPr/>
        </p:nvSpPr>
        <p:spPr>
          <a:xfrm>
            <a:off x="2052274" y="4350220"/>
            <a:ext cx="104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KB1500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6F6F98-9ABE-2778-B270-7EDAD00DEA93}"/>
              </a:ext>
            </a:extLst>
          </p:cNvPr>
          <p:cNvGrpSpPr/>
          <p:nvPr/>
        </p:nvGrpSpPr>
        <p:grpSpPr>
          <a:xfrm>
            <a:off x="4559768" y="1917503"/>
            <a:ext cx="7170421" cy="1234766"/>
            <a:chOff x="3944626" y="1905100"/>
            <a:chExt cx="7170421" cy="12347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D65412-C576-862E-CB6F-6B53CB46CD16}"/>
                </a:ext>
              </a:extLst>
            </p:cNvPr>
            <p:cNvSpPr txBox="1"/>
            <p:nvPr/>
          </p:nvSpPr>
          <p:spPr>
            <a:xfrm>
              <a:off x="4058340" y="2014651"/>
              <a:ext cx="70567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/>
              </a:pP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음성 신호 </a:t>
              </a:r>
              <a:r>
                <a:rPr lang="ko-KR" altLang="en-US" sz="20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검출용</a:t>
              </a: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“</a:t>
              </a: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음성 센서</a:t>
              </a:r>
              <a:r>
                <a:rPr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“ </a:t>
              </a: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모듈</a:t>
              </a:r>
              <a:r>
                <a:rPr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</a:t>
              </a:r>
            </a:p>
            <a:p>
              <a:pPr marL="457200" indent="-457200">
                <a:buFont typeface="+mj-ea"/>
                <a:buAutoNum type="circleNumDbPlain"/>
              </a:pP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음성 신호 </a:t>
              </a:r>
              <a:r>
                <a:rPr lang="ko-KR" altLang="en-US" sz="20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증폭용</a:t>
              </a: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고감도 마이크</a:t>
              </a:r>
              <a:r>
                <a:rPr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</a:t>
              </a:r>
            </a:p>
            <a:p>
              <a:pPr marL="457200" indent="-457200">
                <a:buFont typeface="+mj-ea"/>
                <a:buAutoNum type="circleNumDbPlain"/>
              </a:pP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음성 신호를 이용한 </a:t>
              </a:r>
              <a:r>
                <a:rPr lang="ko-KR" altLang="en-US" sz="20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음성 제어용</a:t>
              </a:r>
              <a:r>
                <a:rPr lang="ko-KR" altLang="en-US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응용 제품</a:t>
              </a:r>
              <a:r>
                <a:rPr lang="en-US" altLang="ko-KR" sz="20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1C668E-A911-1857-4E9D-243C48E84C15}"/>
                </a:ext>
              </a:extLst>
            </p:cNvPr>
            <p:cNvSpPr/>
            <p:nvPr/>
          </p:nvSpPr>
          <p:spPr>
            <a:xfrm>
              <a:off x="3944626" y="1905100"/>
              <a:ext cx="5637178" cy="1234766"/>
            </a:xfrm>
            <a:prstGeom prst="rect">
              <a:avLst/>
            </a:prstGeom>
            <a:noFill/>
            <a:ln w="28575">
              <a:solidFill>
                <a:srgbClr val="2549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8DDF0C-F920-AB70-7798-535A62C480C3}"/>
              </a:ext>
            </a:extLst>
          </p:cNvPr>
          <p:cNvSpPr txBox="1"/>
          <p:nvPr/>
        </p:nvSpPr>
        <p:spPr>
          <a:xfrm>
            <a:off x="3931587" y="5633651"/>
            <a:ext cx="4328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1500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배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	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20 Hz ~ 20,000 Hz band pass</a:t>
            </a: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12" name="그림 11" descr="라인, 그래프, 텍스트, 영수증이(가) 표시된 사진&#10;&#10;자동 생성된 설명">
            <a:extLst>
              <a:ext uri="{FF2B5EF4-FFF2-40B4-BE49-F238E27FC236}">
                <a16:creationId xmlns:a16="http://schemas.microsoft.com/office/drawing/2014/main" id="{763A6140-5085-48A3-B40E-8B21EDEFA38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47" y="3398687"/>
            <a:ext cx="5971302" cy="18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a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회로 재구성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5C558-CED4-494D-9DD4-B9628274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56" y="1589416"/>
            <a:ext cx="4497455" cy="3679168"/>
          </a:xfrm>
          <a:prstGeom prst="rect">
            <a:avLst/>
          </a:prstGeom>
        </p:spPr>
      </p:pic>
      <p:pic>
        <p:nvPicPr>
          <p:cNvPr id="16" name="그림 15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49E61CF2-EA36-4C14-9EBF-362A384104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3" y="2380788"/>
            <a:ext cx="5234081" cy="22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512437F-756E-7CE5-6C77-E26C0C0E66C1}"/>
              </a:ext>
            </a:extLst>
          </p:cNvPr>
          <p:cNvSpPr/>
          <p:nvPr/>
        </p:nvSpPr>
        <p:spPr>
          <a:xfrm>
            <a:off x="1740215" y="2977054"/>
            <a:ext cx="8161940" cy="903889"/>
          </a:xfrm>
          <a:prstGeom prst="rightArrow">
            <a:avLst>
              <a:gd name="adj1" fmla="val 31818"/>
              <a:gd name="adj2" fmla="val 62121"/>
            </a:avLst>
          </a:prstGeom>
          <a:gradFill flip="none" rotWithShape="1">
            <a:gsLst>
              <a:gs pos="0">
                <a:srgbClr val="2549CA">
                  <a:shade val="30000"/>
                  <a:satMod val="115000"/>
                </a:srgbClr>
              </a:gs>
              <a:gs pos="50000">
                <a:srgbClr val="2549CA">
                  <a:shade val="67500"/>
                  <a:satMod val="115000"/>
                </a:srgbClr>
              </a:gs>
              <a:gs pos="100000">
                <a:srgbClr val="2549C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7960F6-8587-4C45-6625-B2ED5687F0FC}"/>
              </a:ext>
            </a:extLst>
          </p:cNvPr>
          <p:cNvSpPr/>
          <p:nvPr/>
        </p:nvSpPr>
        <p:spPr>
          <a:xfrm>
            <a:off x="2471012" y="2802322"/>
            <a:ext cx="1253359" cy="1253359"/>
          </a:xfrm>
          <a:prstGeom prst="round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시각화</a:t>
            </a:r>
            <a:endParaRPr lang="en-US" altLang="ko-KR" dirty="0"/>
          </a:p>
          <a:p>
            <a:pPr algn="ctr"/>
            <a:r>
              <a:rPr lang="ko-KR" altLang="en-US" dirty="0"/>
              <a:t>피크 검출</a:t>
            </a:r>
            <a:endParaRPr lang="en-KR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99B0F4-C0B5-9425-152F-D73EF0E505BD}"/>
              </a:ext>
            </a:extLst>
          </p:cNvPr>
          <p:cNvSpPr/>
          <p:nvPr/>
        </p:nvSpPr>
        <p:spPr>
          <a:xfrm>
            <a:off x="4147413" y="2802321"/>
            <a:ext cx="1253359" cy="1253359"/>
          </a:xfrm>
          <a:prstGeom prst="round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주파수</a:t>
            </a:r>
            <a:endParaRPr lang="en-US" altLang="ko-KR" dirty="0"/>
          </a:p>
          <a:p>
            <a:pPr algn="ctr"/>
            <a:r>
              <a:rPr lang="ko-KR" altLang="en-US" dirty="0"/>
              <a:t>변조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55ADC4-C4A9-A86E-5662-1373083BE744}"/>
              </a:ext>
            </a:extLst>
          </p:cNvPr>
          <p:cNvSpPr/>
          <p:nvPr/>
        </p:nvSpPr>
        <p:spPr>
          <a:xfrm>
            <a:off x="5821185" y="2802321"/>
            <a:ext cx="1253359" cy="1253359"/>
          </a:xfrm>
          <a:prstGeom prst="round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변조 </a:t>
            </a:r>
            <a:endParaRPr lang="en-US" altLang="ko-KR" dirty="0"/>
          </a:p>
          <a:p>
            <a:pPr algn="ctr"/>
            <a:r>
              <a:rPr lang="ko-KR" altLang="en-US" dirty="0"/>
              <a:t>전후</a:t>
            </a:r>
            <a:endParaRPr lang="en-US" altLang="ko-KR" dirty="0"/>
          </a:p>
          <a:p>
            <a:pPr algn="ctr"/>
            <a:r>
              <a:rPr lang="ko-KR" altLang="en-US" dirty="0"/>
              <a:t>비교</a:t>
            </a:r>
            <a:endParaRPr lang="en-KR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AC0FFDE-CA27-C360-F9F2-9B175D44A80E}"/>
              </a:ext>
            </a:extLst>
          </p:cNvPr>
          <p:cNvSpPr/>
          <p:nvPr/>
        </p:nvSpPr>
        <p:spPr>
          <a:xfrm>
            <a:off x="7494957" y="2802320"/>
            <a:ext cx="1253359" cy="1253359"/>
          </a:xfrm>
          <a:prstGeom prst="round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</a:t>
            </a:r>
            <a:endParaRPr lang="en-US" altLang="ko-KR" dirty="0"/>
          </a:p>
          <a:p>
            <a:pPr algn="ctr"/>
            <a:r>
              <a:rPr lang="ko-KR" altLang="en-US" dirty="0"/>
              <a:t>제거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DD630-607C-4731-D871-AD921AAB37A2}"/>
              </a:ext>
            </a:extLst>
          </p:cNvPr>
          <p:cNvSpPr txBox="1"/>
          <p:nvPr/>
        </p:nvSpPr>
        <p:spPr>
          <a:xfrm>
            <a:off x="11236657" y="2105561"/>
            <a:ext cx="95534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b</a:t>
            </a:r>
            <a:endParaRPr lang="en-KR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4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564</Words>
  <Application>Microsoft Office PowerPoint</Application>
  <PresentationFormat>Widescreen</PresentationFormat>
  <Paragraphs>141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Noto Sans CJK KR</vt:lpstr>
      <vt:lpstr>Noto Sans CJK KR DemiLight</vt:lpstr>
      <vt:lpstr>Noto Sans CJK KR Light</vt:lpstr>
      <vt:lpstr>맑은 고딕</vt:lpstr>
      <vt:lpstr>Arial</vt:lpstr>
      <vt:lpstr>Calibri</vt:lpstr>
      <vt:lpstr>Calibri Light</vt:lpstr>
      <vt:lpstr>Wingdings</vt:lpstr>
      <vt:lpstr>Office Theme</vt:lpstr>
      <vt:lpstr>음성 데이터 활용을 위한 양질의 데이터 수집 및  음성 변조 프로그램 구성</vt:lpstr>
      <vt:lpstr>목차</vt:lpstr>
      <vt:lpstr>Part 01. 프로젝트 개요</vt:lpstr>
      <vt:lpstr>PowerPoint Presentation</vt:lpstr>
      <vt:lpstr>PowerPoint Presentation</vt:lpstr>
      <vt:lpstr>Part 02. 프로젝트 진행과정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03. 프로젝트 결과</vt:lpstr>
      <vt:lpstr>PowerPoint Presentation</vt:lpstr>
      <vt:lpstr>PowerPoint Presentation</vt:lpstr>
      <vt:lpstr>Part 04. 프로젝트 결론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엘레코스 여름방학팀 최종세미나</dc:title>
  <dc:creator>주민규</dc:creator>
  <cp:lastModifiedBy>건 유</cp:lastModifiedBy>
  <cp:revision>100</cp:revision>
  <dcterms:created xsi:type="dcterms:W3CDTF">2023-08-23T11:05:57Z</dcterms:created>
  <dcterms:modified xsi:type="dcterms:W3CDTF">2024-05-25T03:03:02Z</dcterms:modified>
</cp:coreProperties>
</file>